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handoutMasterIdLst>
    <p:handoutMasterId r:id="rId15"/>
  </p:handoutMasterIdLst>
  <p:sldIdLst>
    <p:sldId id="256" r:id="rId2"/>
    <p:sldId id="257" r:id="rId3"/>
    <p:sldId id="259" r:id="rId4"/>
    <p:sldId id="260" r:id="rId5"/>
    <p:sldId id="261" r:id="rId6"/>
    <p:sldId id="258" r:id="rId7"/>
    <p:sldId id="262" r:id="rId8"/>
    <p:sldId id="263" r:id="rId9"/>
    <p:sldId id="264" r:id="rId10"/>
    <p:sldId id="265" r:id="rId11"/>
    <p:sldId id="266" r:id="rId12"/>
    <p:sldId id="268"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2" d="100"/>
          <a:sy n="72" d="100"/>
        </p:scale>
        <p:origin x="-366" y="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70FDFD8-85A0-4C6F-9552-65EBB3CB4E2C}" type="datetimeFigureOut">
              <a:rPr lang="en-US" smtClean="0"/>
              <a:t>7/16/2015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C5D0707-1B53-40D0-9445-5D1A0B09327A}" type="slidenum">
              <a:rPr lang="en-US" smtClean="0"/>
              <a:t>‹#›</a:t>
            </a:fld>
            <a:endParaRPr lang="en-US"/>
          </a:p>
        </p:txBody>
      </p:sp>
    </p:spTree>
    <p:extLst>
      <p:ext uri="{BB962C8B-B14F-4D97-AF65-F5344CB8AC3E}">
        <p14:creationId xmlns:p14="http://schemas.microsoft.com/office/powerpoint/2010/main" val="9385514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75A3488D-756E-4B01-8901-44AF94E4093A}" type="datetimeFigureOut">
              <a:rPr lang="en-US" smtClean="0"/>
              <a:t>7/16/2015</a:t>
            </a:fld>
            <a:endParaRPr lang="en-US" dirty="0"/>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1FE51C57-DFBE-450A-A942-44F6F2C24605}"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5A3488D-756E-4B01-8901-44AF94E4093A}" type="datetimeFigureOut">
              <a:rPr lang="en-US" smtClean="0"/>
              <a:t>7/16/2015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E51C57-DFBE-450A-A942-44F6F2C24605}"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5A3488D-756E-4B01-8901-44AF94E4093A}" type="datetimeFigureOut">
              <a:rPr lang="en-US" smtClean="0"/>
              <a:t>7/16/2015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E51C57-DFBE-450A-A942-44F6F2C24605}"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75A3488D-756E-4B01-8901-44AF94E4093A}" type="datetimeFigureOut">
              <a:rPr lang="en-US" smtClean="0"/>
              <a:t>7/16/2015</a:t>
            </a:fld>
            <a:endParaRPr lang="en-US" dirty="0"/>
          </a:p>
        </p:txBody>
      </p:sp>
      <p:sp>
        <p:nvSpPr>
          <p:cNvPr id="9" name="Slide Number Placeholder 8"/>
          <p:cNvSpPr>
            <a:spLocks noGrp="1"/>
          </p:cNvSpPr>
          <p:nvPr>
            <p:ph type="sldNum" sz="quarter" idx="15"/>
          </p:nvPr>
        </p:nvSpPr>
        <p:spPr/>
        <p:txBody>
          <a:bodyPr rtlCol="0"/>
          <a:lstStyle/>
          <a:p>
            <a:fld id="{1FE51C57-DFBE-450A-A942-44F6F2C24605}" type="slidenum">
              <a:rPr lang="en-US" smtClean="0"/>
              <a:t>‹#›</a:t>
            </a:fld>
            <a:endParaRPr lang="en-US" dirty="0"/>
          </a:p>
        </p:txBody>
      </p:sp>
      <p:sp>
        <p:nvSpPr>
          <p:cNvPr id="10" name="Footer Placeholder 9"/>
          <p:cNvSpPr>
            <a:spLocks noGrp="1"/>
          </p:cNvSpPr>
          <p:nvPr>
            <p:ph type="ftr" sz="quarter" idx="16"/>
          </p:nvPr>
        </p:nvSpPr>
        <p:spPr/>
        <p:txBody>
          <a:bodyPr rtlCol="0"/>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75A3488D-756E-4B01-8901-44AF94E4093A}" type="datetimeFigureOut">
              <a:rPr lang="en-US" smtClean="0"/>
              <a:t>7/16/2015</a:t>
            </a:fld>
            <a:endParaRPr lang="en-US" dirty="0"/>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dirty="0"/>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Slide Number Placeholder 5"/>
          <p:cNvSpPr>
            <a:spLocks noGrp="1"/>
          </p:cNvSpPr>
          <p:nvPr>
            <p:ph type="sldNum" sz="quarter" idx="12"/>
          </p:nvPr>
        </p:nvSpPr>
        <p:spPr bwMode="auto">
          <a:xfrm>
            <a:off x="1340616" y="4928702"/>
            <a:ext cx="609600" cy="517524"/>
          </a:xfrm>
        </p:spPr>
        <p:txBody>
          <a:bodyPr/>
          <a:lstStyle/>
          <a:p>
            <a:fld id="{1FE51C57-DFBE-450A-A942-44F6F2C24605}"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5A3488D-756E-4B01-8901-44AF94E4093A}" type="datetimeFigureOut">
              <a:rPr lang="en-US" smtClean="0"/>
              <a:t>7/16/2015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FE51C57-DFBE-450A-A942-44F6F2C24605}" type="slidenum">
              <a:rPr lang="en-US" smtClean="0"/>
              <a:t>‹#›</a:t>
            </a:fld>
            <a:endParaRPr lang="en-US" dirty="0"/>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75A3488D-756E-4B01-8901-44AF94E4093A}" type="datetimeFigureOut">
              <a:rPr lang="en-US" smtClean="0"/>
              <a:t>7/16/2015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FE51C57-DFBE-450A-A942-44F6F2C24605}" type="slidenum">
              <a:rPr lang="en-US" smtClean="0"/>
              <a:t>‹#›</a:t>
            </a:fld>
            <a:endParaRPr lang="en-US" dirty="0"/>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75A3488D-756E-4B01-8901-44AF94E4093A}" type="datetimeFigureOut">
              <a:rPr lang="en-US" smtClean="0"/>
              <a:t>7/16/2015</a:t>
            </a:fld>
            <a:endParaRPr lang="en-US" dirty="0"/>
          </a:p>
        </p:txBody>
      </p:sp>
      <p:sp>
        <p:nvSpPr>
          <p:cNvPr id="7" name="Slide Number Placeholder 6"/>
          <p:cNvSpPr>
            <a:spLocks noGrp="1"/>
          </p:cNvSpPr>
          <p:nvPr>
            <p:ph type="sldNum" sz="quarter" idx="11"/>
          </p:nvPr>
        </p:nvSpPr>
        <p:spPr/>
        <p:txBody>
          <a:bodyPr rtlCol="0"/>
          <a:lstStyle/>
          <a:p>
            <a:fld id="{1FE51C57-DFBE-450A-A942-44F6F2C24605}" type="slidenum">
              <a:rPr lang="en-US" smtClean="0"/>
              <a:t>‹#›</a:t>
            </a:fld>
            <a:endParaRPr lang="en-US" dirty="0"/>
          </a:p>
        </p:txBody>
      </p:sp>
      <p:sp>
        <p:nvSpPr>
          <p:cNvPr id="8" name="Footer Placeholder 7"/>
          <p:cNvSpPr>
            <a:spLocks noGrp="1"/>
          </p:cNvSpPr>
          <p:nvPr>
            <p:ph type="ftr" sz="quarter" idx="12"/>
          </p:nvPr>
        </p:nvSpPr>
        <p:spPr/>
        <p:txBody>
          <a:bodyPr rtlCol="0"/>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A3488D-756E-4B01-8901-44AF94E4093A}" type="datetimeFigureOut">
              <a:rPr lang="en-US" smtClean="0"/>
              <a:t>7/16/2015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FE51C57-DFBE-450A-A942-44F6F2C24605}"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75A3488D-756E-4B01-8901-44AF94E4093A}" type="datetimeFigureOut">
              <a:rPr lang="en-US" smtClean="0"/>
              <a:t>7/16/2015</a:t>
            </a:fld>
            <a:endParaRPr lang="en-US" dirty="0"/>
          </a:p>
        </p:txBody>
      </p:sp>
      <p:sp>
        <p:nvSpPr>
          <p:cNvPr id="22" name="Slide Number Placeholder 21"/>
          <p:cNvSpPr>
            <a:spLocks noGrp="1"/>
          </p:cNvSpPr>
          <p:nvPr>
            <p:ph type="sldNum" sz="quarter" idx="15"/>
          </p:nvPr>
        </p:nvSpPr>
        <p:spPr/>
        <p:txBody>
          <a:bodyPr rtlCol="0"/>
          <a:lstStyle/>
          <a:p>
            <a:fld id="{1FE51C57-DFBE-450A-A942-44F6F2C24605}" type="slidenum">
              <a:rPr lang="en-US" smtClean="0"/>
              <a:t>‹#›</a:t>
            </a:fld>
            <a:endParaRPr lang="en-US" dirty="0"/>
          </a:p>
        </p:txBody>
      </p:sp>
      <p:sp>
        <p:nvSpPr>
          <p:cNvPr id="23" name="Footer Placeholder 22"/>
          <p:cNvSpPr>
            <a:spLocks noGrp="1"/>
          </p:cNvSpPr>
          <p:nvPr>
            <p:ph type="ftr" sz="quarter" idx="16"/>
          </p:nvPr>
        </p:nvSpPr>
        <p:spPr/>
        <p:txBody>
          <a:bodyPr rtlCol="0"/>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dirty="0"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75A3488D-756E-4B01-8901-44AF94E4093A}" type="datetimeFigureOut">
              <a:rPr lang="en-US" smtClean="0"/>
              <a:t>7/16/2015</a:t>
            </a:fld>
            <a:endParaRPr lang="en-US" dirty="0"/>
          </a:p>
        </p:txBody>
      </p:sp>
      <p:sp>
        <p:nvSpPr>
          <p:cNvPr id="18" name="Slide Number Placeholder 17"/>
          <p:cNvSpPr>
            <a:spLocks noGrp="1"/>
          </p:cNvSpPr>
          <p:nvPr>
            <p:ph type="sldNum" sz="quarter" idx="11"/>
          </p:nvPr>
        </p:nvSpPr>
        <p:spPr/>
        <p:txBody>
          <a:bodyPr rtlCol="0"/>
          <a:lstStyle/>
          <a:p>
            <a:fld id="{1FE51C57-DFBE-450A-A942-44F6F2C24605}" type="slidenum">
              <a:rPr lang="en-US" smtClean="0"/>
              <a:t>‹#›</a:t>
            </a:fld>
            <a:endParaRPr lang="en-US" dirty="0"/>
          </a:p>
        </p:txBody>
      </p:sp>
      <p:sp>
        <p:nvSpPr>
          <p:cNvPr id="21" name="Footer Placeholder 20"/>
          <p:cNvSpPr>
            <a:spLocks noGrp="1"/>
          </p:cNvSpPr>
          <p:nvPr>
            <p:ph type="ftr" sz="quarter" idx="12"/>
          </p:nvPr>
        </p:nvSpPr>
        <p:spPr/>
        <p:txBody>
          <a:bodyPr rtlCol="0"/>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5A3488D-756E-4B01-8901-44AF94E4093A}" type="datetimeFigureOut">
              <a:rPr lang="en-US" smtClean="0"/>
              <a:t>7/16/2015</a:t>
            </a:fld>
            <a:endParaRPr lang="en-US" dirty="0"/>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dirty="0"/>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FE51C57-DFBE-450A-A942-44F6F2C24605}"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isbe.net/spec-ed/html/transition_video.htm" TargetMode="External"/><Relationship Id="rId2" Type="http://schemas.openxmlformats.org/officeDocument/2006/relationships/hyperlink" Target="http://ierc.siue.edu/"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facebook.com/ADA25Chicago"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www.ada.gov/ada_25th_anniversary/index.html" TargetMode="External"/><Relationship Id="rId2" Type="http://schemas.openxmlformats.org/officeDocument/2006/relationships/hyperlink" Target="http://www.ada25chicago.org/" TargetMode="External"/><Relationship Id="rId1" Type="http://schemas.openxmlformats.org/officeDocument/2006/relationships/slideLayout" Target="../slideLayouts/slideLayout2.xml"/><Relationship Id="rId6" Type="http://schemas.openxmlformats.org/officeDocument/2006/relationships/hyperlink" Target="http://faithanddisability.org/projects/ada-25th-anniversary/" TargetMode="External"/><Relationship Id="rId5" Type="http://schemas.openxmlformats.org/officeDocument/2006/relationships/hyperlink" Target="http://www.adaanniversary.org/" TargetMode="External"/><Relationship Id="rId4" Type="http://schemas.openxmlformats.org/officeDocument/2006/relationships/hyperlink" Target="http://www.adalegacy.com/ada25"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2362200"/>
            <a:ext cx="6629400" cy="2656362"/>
          </a:xfrm>
        </p:spPr>
        <p:txBody>
          <a:bodyPr>
            <a:normAutofit/>
          </a:bodyPr>
          <a:lstStyle/>
          <a:p>
            <a:r>
              <a:rPr lang="en-US" i="1" dirty="0" smtClean="0"/>
              <a:t>College Changes Everything…</a:t>
            </a:r>
            <a:endParaRPr lang="en-US" dirty="0"/>
          </a:p>
        </p:txBody>
      </p:sp>
      <p:sp>
        <p:nvSpPr>
          <p:cNvPr id="3" name="Subtitle 2"/>
          <p:cNvSpPr>
            <a:spLocks noGrp="1"/>
          </p:cNvSpPr>
          <p:nvPr>
            <p:ph type="subTitle" idx="1"/>
          </p:nvPr>
        </p:nvSpPr>
        <p:spPr/>
        <p:txBody>
          <a:bodyPr>
            <a:normAutofit/>
          </a:bodyPr>
          <a:lstStyle/>
          <a:p>
            <a:pPr algn="ctr"/>
            <a:r>
              <a:rPr lang="en-US" sz="4800" dirty="0" smtClean="0"/>
              <a:t>For Everyone</a:t>
            </a:r>
            <a:endParaRPr lang="en-US" sz="4800" dirty="0"/>
          </a:p>
        </p:txBody>
      </p:sp>
    </p:spTree>
    <p:extLst>
      <p:ext uri="{BB962C8B-B14F-4D97-AF65-F5344CB8AC3E}">
        <p14:creationId xmlns:p14="http://schemas.microsoft.com/office/powerpoint/2010/main" val="2978798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a:t>CCE + ADA: </a:t>
            </a:r>
            <a:r>
              <a:rPr lang="en-US" sz="4800" b="1" dirty="0" smtClean="0"/>
              <a:t>Future</a:t>
            </a:r>
            <a:endParaRPr lang="en-US" sz="4800" dirty="0"/>
          </a:p>
        </p:txBody>
      </p:sp>
      <p:sp>
        <p:nvSpPr>
          <p:cNvPr id="3" name="Content Placeholder 2"/>
          <p:cNvSpPr>
            <a:spLocks noGrp="1"/>
          </p:cNvSpPr>
          <p:nvPr>
            <p:ph sz="quarter" idx="1"/>
          </p:nvPr>
        </p:nvSpPr>
        <p:spPr/>
        <p:txBody>
          <a:bodyPr/>
          <a:lstStyle/>
          <a:p>
            <a:pPr marL="0" indent="0" algn="ctr">
              <a:buNone/>
            </a:pPr>
            <a:r>
              <a:rPr lang="en-US" sz="4400" b="1" dirty="0" smtClean="0"/>
              <a:t>Join the conversation:</a:t>
            </a:r>
          </a:p>
          <a:p>
            <a:r>
              <a:rPr lang="en-US" sz="6600" b="1" dirty="0" smtClean="0"/>
              <a:t>B</a:t>
            </a:r>
            <a:r>
              <a:rPr lang="en-US" sz="4800" dirty="0" smtClean="0"/>
              <a:t>egin</a:t>
            </a:r>
          </a:p>
          <a:p>
            <a:r>
              <a:rPr lang="en-US" sz="6600" b="1" dirty="0" smtClean="0"/>
              <a:t>R</a:t>
            </a:r>
            <a:r>
              <a:rPr lang="en-US" sz="4800" dirty="0" smtClean="0"/>
              <a:t>evive</a:t>
            </a:r>
          </a:p>
          <a:p>
            <a:r>
              <a:rPr lang="en-US" sz="6600" b="1" dirty="0" smtClean="0"/>
              <a:t>R</a:t>
            </a:r>
            <a:r>
              <a:rPr lang="en-US" sz="4800" dirty="0" smtClean="0"/>
              <a:t>eview</a:t>
            </a:r>
          </a:p>
        </p:txBody>
      </p:sp>
    </p:spTree>
    <p:extLst>
      <p:ext uri="{BB962C8B-B14F-4D97-AF65-F5344CB8AC3E}">
        <p14:creationId xmlns:p14="http://schemas.microsoft.com/office/powerpoint/2010/main" val="9157505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1143000"/>
          </a:xfrm>
        </p:spPr>
        <p:txBody>
          <a:bodyPr>
            <a:normAutofit/>
          </a:bodyPr>
          <a:lstStyle/>
          <a:p>
            <a:pPr algn="ctr"/>
            <a:r>
              <a:rPr lang="en-US" sz="4800" b="1" dirty="0"/>
              <a:t>CCE + ADA: Future</a:t>
            </a:r>
            <a:endParaRPr lang="en-US" sz="4800" dirty="0"/>
          </a:p>
        </p:txBody>
      </p:sp>
      <p:sp>
        <p:nvSpPr>
          <p:cNvPr id="3" name="Content Placeholder 2"/>
          <p:cNvSpPr>
            <a:spLocks noGrp="1"/>
          </p:cNvSpPr>
          <p:nvPr>
            <p:ph sz="quarter" idx="1"/>
          </p:nvPr>
        </p:nvSpPr>
        <p:spPr/>
        <p:txBody>
          <a:bodyPr/>
          <a:lstStyle/>
          <a:p>
            <a:pPr marL="0" indent="0" algn="ctr">
              <a:buNone/>
            </a:pPr>
            <a:r>
              <a:rPr lang="en-US" b="1" dirty="0" smtClean="0"/>
              <a:t>Conversation Starters and Helpful Resources</a:t>
            </a:r>
          </a:p>
          <a:p>
            <a:pPr algn="ctr"/>
            <a:endParaRPr lang="en-US" b="1" dirty="0"/>
          </a:p>
          <a:p>
            <a:r>
              <a:rPr lang="en-US" b="1" dirty="0" smtClean="0"/>
              <a:t>Illinois Education Research Council: 4-2010</a:t>
            </a:r>
          </a:p>
          <a:p>
            <a:pPr marL="0" indent="0">
              <a:buNone/>
            </a:pPr>
            <a:r>
              <a:rPr lang="en-US" sz="2000" dirty="0" smtClean="0"/>
              <a:t>A Longitudinal Study of Illinois High School Graduates with Disabilities: A Six-Year Analysis of Postsecondary Enrollment and Completion: </a:t>
            </a:r>
          </a:p>
          <a:p>
            <a:pPr marL="0" indent="0" algn="ctr">
              <a:buNone/>
            </a:pPr>
            <a:r>
              <a:rPr lang="en-US" sz="2000" dirty="0" smtClean="0">
                <a:hlinkClick r:id="rId2"/>
              </a:rPr>
              <a:t>http://ierc.siue.edu</a:t>
            </a:r>
            <a:endParaRPr lang="en-US" sz="2000" dirty="0" smtClean="0"/>
          </a:p>
          <a:p>
            <a:pPr marL="0" indent="0" algn="ctr">
              <a:buNone/>
            </a:pPr>
            <a:endParaRPr lang="en-US" b="1" dirty="0"/>
          </a:p>
          <a:p>
            <a:pPr algn="ctr"/>
            <a:r>
              <a:rPr lang="en-US" b="1" dirty="0" smtClean="0"/>
              <a:t>Illinois State Board of Education</a:t>
            </a:r>
          </a:p>
          <a:p>
            <a:pPr marL="0" indent="0">
              <a:buNone/>
            </a:pPr>
            <a:r>
              <a:rPr lang="en-US" sz="2000" dirty="0" smtClean="0"/>
              <a:t>Transition Outreach Resources, Models and Activities:</a:t>
            </a:r>
          </a:p>
          <a:p>
            <a:pPr marL="0" indent="0">
              <a:buNone/>
            </a:pPr>
            <a:r>
              <a:rPr lang="en-US" sz="2000" b="1" u="sng" dirty="0">
                <a:hlinkClick r:id="rId3"/>
              </a:rPr>
              <a:t>http://www.isbe.net/spec-ed/html/transition_video.htm</a:t>
            </a:r>
            <a:endParaRPr lang="en-US" sz="2000" b="1" dirty="0"/>
          </a:p>
          <a:p>
            <a:pPr marL="0" indent="0">
              <a:buNone/>
            </a:pPr>
            <a:endParaRPr lang="en-US" sz="2000" dirty="0"/>
          </a:p>
          <a:p>
            <a:pPr marL="0" indent="0" algn="ctr">
              <a:buNone/>
            </a:pPr>
            <a:endParaRPr lang="en-US" sz="2000" dirty="0"/>
          </a:p>
        </p:txBody>
      </p:sp>
    </p:spTree>
    <p:extLst>
      <p:ext uri="{BB962C8B-B14F-4D97-AF65-F5344CB8AC3E}">
        <p14:creationId xmlns:p14="http://schemas.microsoft.com/office/powerpoint/2010/main" val="35274526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sz="4400" b="1" dirty="0" smtClean="0"/>
              <a:t>CCE + ADA: Trending</a:t>
            </a:r>
            <a:endParaRPr lang="en-US" sz="4400" b="1" dirty="0"/>
          </a:p>
        </p:txBody>
      </p:sp>
      <p:sp>
        <p:nvSpPr>
          <p:cNvPr id="6" name="Content Placeholder 5"/>
          <p:cNvSpPr>
            <a:spLocks noGrp="1"/>
          </p:cNvSpPr>
          <p:nvPr>
            <p:ph sz="quarter" idx="2"/>
          </p:nvPr>
        </p:nvSpPr>
        <p:spPr/>
        <p:txBody>
          <a:bodyPr/>
          <a:lstStyle/>
          <a:p>
            <a:pPr marL="0" indent="0">
              <a:buNone/>
            </a:pPr>
            <a:r>
              <a:rPr lang="en-US" dirty="0" smtClean="0"/>
              <a:t>@ADA25Chicago</a:t>
            </a:r>
          </a:p>
          <a:p>
            <a:pPr marL="0" indent="0">
              <a:buNone/>
            </a:pPr>
            <a:r>
              <a:rPr lang="en-US" dirty="0" smtClean="0"/>
              <a:t>Greater Together</a:t>
            </a:r>
          </a:p>
          <a:p>
            <a:pPr marL="0" indent="0">
              <a:buNone/>
            </a:pPr>
            <a:r>
              <a:rPr lang="en-US" dirty="0" smtClean="0"/>
              <a:t>#ADA25Chicago</a:t>
            </a:r>
          </a:p>
          <a:p>
            <a:pPr marL="0" indent="0">
              <a:buNone/>
            </a:pPr>
            <a:r>
              <a:rPr lang="en-US" dirty="0" smtClean="0"/>
              <a:t>#</a:t>
            </a:r>
            <a:r>
              <a:rPr lang="en-US" sz="1800" dirty="0" smtClean="0"/>
              <a:t>collegechangeseverything2015</a:t>
            </a:r>
          </a:p>
          <a:p>
            <a:pPr marL="0" indent="0">
              <a:buNone/>
            </a:pPr>
            <a:r>
              <a:rPr lang="en-US" dirty="0" smtClean="0"/>
              <a:t>#60by2025</a:t>
            </a:r>
            <a:endParaRPr lang="en-US" dirty="0"/>
          </a:p>
        </p:txBody>
      </p:sp>
      <p:sp>
        <p:nvSpPr>
          <p:cNvPr id="8" name="Content Placeholder 7"/>
          <p:cNvSpPr>
            <a:spLocks noGrp="1"/>
          </p:cNvSpPr>
          <p:nvPr>
            <p:ph sz="quarter" idx="4"/>
          </p:nvPr>
        </p:nvSpPr>
        <p:spPr/>
        <p:txBody>
          <a:bodyPr>
            <a:normAutofit/>
          </a:bodyPr>
          <a:lstStyle/>
          <a:p>
            <a:pPr marL="0" indent="0">
              <a:buNone/>
            </a:pPr>
            <a:r>
              <a:rPr lang="en-US" dirty="0" smtClean="0">
                <a:hlinkClick r:id="rId2"/>
              </a:rPr>
              <a:t>www.facebook.com/ADA25Chicago</a:t>
            </a:r>
            <a:endParaRPr lang="en-US" dirty="0" smtClean="0"/>
          </a:p>
          <a:p>
            <a:pPr marL="0" indent="0">
              <a:buNone/>
            </a:pPr>
            <a:r>
              <a:rPr lang="en-US" dirty="0"/>
              <a:t>Greater Together</a:t>
            </a:r>
          </a:p>
          <a:p>
            <a:pPr marL="0" indent="0">
              <a:buNone/>
            </a:pPr>
            <a:r>
              <a:rPr lang="en-US" dirty="0"/>
              <a:t>#ADA25Chicago</a:t>
            </a:r>
          </a:p>
          <a:p>
            <a:pPr marL="0" indent="0">
              <a:buNone/>
            </a:pPr>
            <a:r>
              <a:rPr lang="en-US" dirty="0"/>
              <a:t>#</a:t>
            </a:r>
            <a:r>
              <a:rPr lang="en-US" sz="1800" dirty="0"/>
              <a:t>collegechangeseverything2015</a:t>
            </a:r>
          </a:p>
          <a:p>
            <a:pPr marL="0" indent="0">
              <a:buNone/>
            </a:pPr>
            <a:r>
              <a:rPr lang="en-US" dirty="0"/>
              <a:t>#60by2025</a:t>
            </a:r>
          </a:p>
          <a:p>
            <a:pPr marL="0" indent="0">
              <a:buNone/>
            </a:pPr>
            <a:endParaRPr lang="en-US" dirty="0"/>
          </a:p>
          <a:p>
            <a:pPr marL="0" indent="0">
              <a:buNone/>
            </a:pPr>
            <a:endParaRPr lang="en-US" dirty="0"/>
          </a:p>
        </p:txBody>
      </p:sp>
      <p:sp>
        <p:nvSpPr>
          <p:cNvPr id="5" name="Text Placeholder 4"/>
          <p:cNvSpPr>
            <a:spLocks noGrp="1"/>
          </p:cNvSpPr>
          <p:nvPr>
            <p:ph type="body" sz="quarter" idx="1"/>
          </p:nvPr>
        </p:nvSpPr>
        <p:spPr/>
        <p:txBody>
          <a:bodyPr/>
          <a:lstStyle/>
          <a:p>
            <a:pPr algn="ctr"/>
            <a:r>
              <a:rPr lang="en-US" sz="4000" dirty="0" smtClean="0"/>
              <a:t>Twitter</a:t>
            </a:r>
            <a:endParaRPr lang="en-US" sz="4000" dirty="0"/>
          </a:p>
        </p:txBody>
      </p:sp>
      <p:sp>
        <p:nvSpPr>
          <p:cNvPr id="7" name="Text Placeholder 6"/>
          <p:cNvSpPr>
            <a:spLocks noGrp="1"/>
          </p:cNvSpPr>
          <p:nvPr>
            <p:ph type="body" sz="quarter" idx="3"/>
          </p:nvPr>
        </p:nvSpPr>
        <p:spPr/>
        <p:txBody>
          <a:bodyPr/>
          <a:lstStyle/>
          <a:p>
            <a:pPr algn="ctr"/>
            <a:r>
              <a:rPr lang="en-US" sz="4000" dirty="0" smtClean="0"/>
              <a:t>Facebook</a:t>
            </a:r>
            <a:endParaRPr lang="en-US" sz="4000" dirty="0"/>
          </a:p>
        </p:txBody>
      </p:sp>
    </p:spTree>
    <p:extLst>
      <p:ext uri="{BB962C8B-B14F-4D97-AF65-F5344CB8AC3E}">
        <p14:creationId xmlns:p14="http://schemas.microsoft.com/office/powerpoint/2010/main" val="28814770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smtClean="0"/>
              <a:t>Thank YOU</a:t>
            </a:r>
            <a:endParaRPr lang="en-US" sz="4800" b="1" dirty="0"/>
          </a:p>
        </p:txBody>
      </p:sp>
      <p:sp>
        <p:nvSpPr>
          <p:cNvPr id="3" name="Content Placeholder 2"/>
          <p:cNvSpPr>
            <a:spLocks noGrp="1"/>
          </p:cNvSpPr>
          <p:nvPr>
            <p:ph sz="quarter" idx="1"/>
          </p:nvPr>
        </p:nvSpPr>
        <p:spPr/>
        <p:txBody>
          <a:bodyPr>
            <a:normAutofit fontScale="92500" lnSpcReduction="10000"/>
          </a:bodyPr>
          <a:lstStyle/>
          <a:p>
            <a:pPr marL="0" indent="0">
              <a:buNone/>
            </a:pPr>
            <a:r>
              <a:rPr lang="en-US" b="1" dirty="0" smtClean="0"/>
              <a:t>To find out more about ADA 25 celebrations across the state and around the county go to:</a:t>
            </a:r>
          </a:p>
          <a:p>
            <a:pPr marL="0" indent="0">
              <a:buNone/>
            </a:pPr>
            <a:endParaRPr lang="en-US" b="1" dirty="0"/>
          </a:p>
          <a:p>
            <a:pPr marL="0" indent="0">
              <a:buNone/>
            </a:pPr>
            <a:r>
              <a:rPr lang="en-US" b="1" dirty="0" smtClean="0">
                <a:hlinkClick r:id="rId2"/>
              </a:rPr>
              <a:t>www.ada25chicago.org</a:t>
            </a:r>
            <a:endParaRPr lang="en-US" b="1" dirty="0" smtClean="0"/>
          </a:p>
          <a:p>
            <a:pPr marL="0" indent="0">
              <a:buNone/>
            </a:pPr>
            <a:endParaRPr lang="en-US" b="1" dirty="0"/>
          </a:p>
          <a:p>
            <a:pPr marL="0" indent="0">
              <a:buNone/>
            </a:pPr>
            <a:r>
              <a:rPr lang="en-US" sz="2200" b="1" dirty="0">
                <a:hlinkClick r:id="rId3"/>
              </a:rPr>
              <a:t>http://</a:t>
            </a:r>
            <a:r>
              <a:rPr lang="en-US" sz="2200" b="1" dirty="0" smtClean="0">
                <a:hlinkClick r:id="rId3"/>
              </a:rPr>
              <a:t>www.ada.gov/ada_25th_anniversary/index.html</a:t>
            </a:r>
            <a:endParaRPr lang="en-US" sz="2200" b="1" dirty="0" smtClean="0"/>
          </a:p>
          <a:p>
            <a:pPr marL="0" indent="0">
              <a:buNone/>
            </a:pPr>
            <a:endParaRPr lang="en-US" sz="2000" b="1" dirty="0"/>
          </a:p>
          <a:p>
            <a:pPr marL="0" indent="0">
              <a:buNone/>
            </a:pPr>
            <a:r>
              <a:rPr lang="en-US" sz="2000" b="1" dirty="0">
                <a:hlinkClick r:id="rId4"/>
              </a:rPr>
              <a:t>http://</a:t>
            </a:r>
            <a:r>
              <a:rPr lang="en-US" sz="2000" b="1" dirty="0" smtClean="0">
                <a:hlinkClick r:id="rId4"/>
              </a:rPr>
              <a:t>www.adalegacy.com/ada25</a:t>
            </a:r>
            <a:endParaRPr lang="en-US" sz="2000" b="1" dirty="0" smtClean="0"/>
          </a:p>
          <a:p>
            <a:pPr marL="0" indent="0">
              <a:buNone/>
            </a:pPr>
            <a:endParaRPr lang="en-US" sz="2000" b="1" dirty="0"/>
          </a:p>
          <a:p>
            <a:pPr marL="0" indent="0">
              <a:buNone/>
            </a:pPr>
            <a:r>
              <a:rPr lang="en-US" sz="2000" dirty="0">
                <a:hlinkClick r:id="rId5"/>
              </a:rPr>
              <a:t>http://www.adaanniversary.org</a:t>
            </a:r>
            <a:r>
              <a:rPr lang="en-US" sz="2000" dirty="0" smtClean="0">
                <a:hlinkClick r:id="rId5"/>
              </a:rPr>
              <a:t>/</a:t>
            </a:r>
            <a:r>
              <a:rPr lang="en-US" sz="2000" dirty="0" smtClean="0"/>
              <a:t> (Toolkits and sign the electronic commitment pledge)</a:t>
            </a:r>
          </a:p>
          <a:p>
            <a:pPr marL="0" indent="0">
              <a:buNone/>
            </a:pPr>
            <a:endParaRPr lang="en-US" sz="2000" dirty="0"/>
          </a:p>
          <a:p>
            <a:pPr marL="0" indent="0">
              <a:buNone/>
            </a:pPr>
            <a:r>
              <a:rPr lang="en-US" sz="2000" dirty="0">
                <a:hlinkClick r:id="rId6"/>
              </a:rPr>
              <a:t>http://faithanddisability.org/projects/ada-25th-anniversary</a:t>
            </a:r>
            <a:r>
              <a:rPr lang="en-US" sz="2000" dirty="0" smtClean="0">
                <a:hlinkClick r:id="rId6"/>
              </a:rPr>
              <a:t>/</a:t>
            </a:r>
            <a:endParaRPr lang="en-US" sz="2000" dirty="0" smtClean="0"/>
          </a:p>
          <a:p>
            <a:pPr marL="0" indent="0">
              <a:buNone/>
            </a:pPr>
            <a:r>
              <a:rPr lang="en-US" sz="2000" dirty="0" smtClean="0"/>
              <a:t>Faith-Based community outreach site and resources</a:t>
            </a:r>
          </a:p>
          <a:p>
            <a:pPr marL="0" indent="0">
              <a:buNone/>
            </a:pPr>
            <a:endParaRPr lang="en-US" sz="2000" dirty="0"/>
          </a:p>
          <a:p>
            <a:pPr marL="0" indent="0">
              <a:buNone/>
            </a:pPr>
            <a:endParaRPr lang="en-US" sz="2000" dirty="0" smtClean="0"/>
          </a:p>
          <a:p>
            <a:pPr marL="0" indent="0">
              <a:buNone/>
            </a:pPr>
            <a:endParaRPr lang="en-US" sz="2000" b="1" dirty="0"/>
          </a:p>
          <a:p>
            <a:pPr marL="0" indent="0">
              <a:buNone/>
            </a:pPr>
            <a:endParaRPr lang="en-US" sz="2000" b="1" dirty="0" smtClean="0"/>
          </a:p>
          <a:p>
            <a:pPr marL="0" indent="0">
              <a:buNone/>
            </a:pPr>
            <a:endParaRPr lang="en-US" sz="2000" b="1" dirty="0"/>
          </a:p>
        </p:txBody>
      </p:sp>
    </p:spTree>
    <p:extLst>
      <p:ext uri="{BB962C8B-B14F-4D97-AF65-F5344CB8AC3E}">
        <p14:creationId xmlns:p14="http://schemas.microsoft.com/office/powerpoint/2010/main" val="40171017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p:txBody>
          <a:bodyPr>
            <a:normAutofit fontScale="92500" lnSpcReduction="10000"/>
          </a:bodyPr>
          <a:lstStyle/>
          <a:p>
            <a:pPr marL="0" indent="0" algn="ctr">
              <a:buNone/>
            </a:pPr>
            <a:r>
              <a:rPr lang="en-US" sz="6600" b="1" dirty="0" smtClean="0"/>
              <a:t>25</a:t>
            </a:r>
            <a:r>
              <a:rPr lang="en-US" sz="6600" b="1" baseline="30000" dirty="0" smtClean="0"/>
              <a:t>th</a:t>
            </a:r>
            <a:r>
              <a:rPr lang="en-US" sz="6600" b="1" dirty="0" smtClean="0"/>
              <a:t> </a:t>
            </a:r>
            <a:r>
              <a:rPr lang="en-US" sz="6600" b="1" dirty="0"/>
              <a:t>Anniversary</a:t>
            </a:r>
            <a:endParaRPr lang="en-US" sz="6600" b="1" i="1" dirty="0" smtClean="0"/>
          </a:p>
          <a:p>
            <a:pPr marL="0" indent="0">
              <a:buNone/>
            </a:pPr>
            <a:r>
              <a:rPr lang="en-US" sz="6600" b="1" i="1" dirty="0" smtClean="0"/>
              <a:t>A</a:t>
            </a:r>
            <a:r>
              <a:rPr lang="en-US" sz="6600" i="1" dirty="0" smtClean="0"/>
              <a:t>mericans</a:t>
            </a:r>
          </a:p>
          <a:p>
            <a:pPr marL="0" indent="0">
              <a:buNone/>
            </a:pPr>
            <a:r>
              <a:rPr lang="en-US" sz="6600" b="1" i="1" dirty="0" smtClean="0"/>
              <a:t>    </a:t>
            </a:r>
            <a:r>
              <a:rPr lang="en-US" sz="6600" i="1" dirty="0" smtClean="0"/>
              <a:t>with</a:t>
            </a:r>
          </a:p>
          <a:p>
            <a:pPr marL="0" indent="0">
              <a:buNone/>
            </a:pPr>
            <a:r>
              <a:rPr lang="en-US" sz="6600" b="1" i="1" dirty="0" smtClean="0"/>
              <a:t>D</a:t>
            </a:r>
            <a:r>
              <a:rPr lang="en-US" sz="6600" i="1" dirty="0" smtClean="0"/>
              <a:t>isabilities</a:t>
            </a:r>
          </a:p>
          <a:p>
            <a:pPr marL="0" indent="0">
              <a:buNone/>
            </a:pPr>
            <a:r>
              <a:rPr lang="en-US" sz="6600" b="1" i="1" dirty="0" smtClean="0"/>
              <a:t>A</a:t>
            </a:r>
            <a:r>
              <a:rPr lang="en-US" sz="6600" i="1" dirty="0" smtClean="0"/>
              <a:t>ct</a:t>
            </a:r>
            <a:endParaRPr lang="en-US" sz="6600" dirty="0"/>
          </a:p>
        </p:txBody>
      </p:sp>
      <p:sp>
        <p:nvSpPr>
          <p:cNvPr id="4" name="Title 3"/>
          <p:cNvSpPr>
            <a:spLocks noGrp="1"/>
          </p:cNvSpPr>
          <p:nvPr>
            <p:ph type="title"/>
          </p:nvPr>
        </p:nvSpPr>
        <p:spPr/>
        <p:txBody>
          <a:bodyPr>
            <a:normAutofit/>
          </a:bodyPr>
          <a:lstStyle/>
          <a:p>
            <a:pPr algn="ctr"/>
            <a:r>
              <a:rPr lang="en-US" sz="6000" b="1" dirty="0" smtClean="0"/>
              <a:t>July 26, 2015</a:t>
            </a:r>
            <a:endParaRPr lang="en-US" sz="6000" b="1" dirty="0"/>
          </a:p>
        </p:txBody>
      </p:sp>
    </p:spTree>
    <p:extLst>
      <p:ext uri="{BB962C8B-B14F-4D97-AF65-F5344CB8AC3E}">
        <p14:creationId xmlns:p14="http://schemas.microsoft.com/office/powerpoint/2010/main" val="15673009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417638"/>
          </a:xfrm>
        </p:spPr>
        <p:txBody>
          <a:bodyPr>
            <a:normAutofit fontScale="90000"/>
          </a:bodyPr>
          <a:lstStyle/>
          <a:p>
            <a:pPr algn="ctr"/>
            <a:r>
              <a:rPr lang="en-US" sz="3200" dirty="0"/>
              <a:t>George H.W. Bush </a:t>
            </a:r>
            <a:r>
              <a:rPr lang="en-US" sz="3200" b="1" dirty="0" smtClean="0"/>
              <a:t/>
            </a:r>
            <a:br>
              <a:rPr lang="en-US" sz="3200" b="1" dirty="0" smtClean="0"/>
            </a:br>
            <a:r>
              <a:rPr lang="en-US" sz="3200" b="1" dirty="0" smtClean="0"/>
              <a:t>Americans with Disabilities Act - 1990</a:t>
            </a:r>
            <a:endParaRPr lang="en-US" sz="3200" b="1" dirty="0"/>
          </a:p>
        </p:txBody>
      </p:sp>
      <p:sp>
        <p:nvSpPr>
          <p:cNvPr id="3" name="Content Placeholder 2"/>
          <p:cNvSpPr>
            <a:spLocks noGrp="1"/>
          </p:cNvSpPr>
          <p:nvPr>
            <p:ph idx="1"/>
          </p:nvPr>
        </p:nvSpPr>
        <p:spPr/>
        <p:txBody>
          <a:bodyPr>
            <a:normAutofit fontScale="92500"/>
          </a:bodyPr>
          <a:lstStyle/>
          <a:p>
            <a:pPr>
              <a:buFont typeface="Arial" pitchFamily="34" charset="0"/>
              <a:buChar char="•"/>
            </a:pPr>
            <a:r>
              <a:rPr lang="en-US" dirty="0" smtClean="0"/>
              <a:t>Enacted by US congress in 1990</a:t>
            </a:r>
          </a:p>
          <a:p>
            <a:pPr marL="0" indent="0">
              <a:buNone/>
            </a:pPr>
            <a:r>
              <a:rPr lang="en-US" dirty="0" smtClean="0"/>
              <a:t>The ADA is a civil rights law that prohibits  discrimination based on disability</a:t>
            </a:r>
          </a:p>
          <a:p>
            <a:endParaRPr lang="en-US" dirty="0"/>
          </a:p>
          <a:p>
            <a:r>
              <a:rPr lang="en-US" dirty="0" smtClean="0"/>
              <a:t>ADA definition: </a:t>
            </a:r>
          </a:p>
          <a:p>
            <a:pPr marL="0" indent="0" algn="ctr">
              <a:buNone/>
            </a:pPr>
            <a:r>
              <a:rPr lang="en-US" sz="3300" i="1" dirty="0" smtClean="0"/>
              <a:t>“ a physical or mental impairment that substantially limits major life activity”</a:t>
            </a:r>
          </a:p>
          <a:p>
            <a:endParaRPr lang="en-US" sz="3300" dirty="0"/>
          </a:p>
          <a:p>
            <a:pPr>
              <a:buFont typeface="Arial" pitchFamily="34" charset="0"/>
              <a:buChar char="•"/>
            </a:pPr>
            <a:r>
              <a:rPr lang="en-US" dirty="0" smtClean="0"/>
              <a:t>Areas covered include but is not limited to:</a:t>
            </a:r>
          </a:p>
          <a:p>
            <a:pPr lvl="1"/>
            <a:r>
              <a:rPr lang="en-US" b="0" dirty="0" smtClean="0">
                <a:solidFill>
                  <a:schemeClr val="tx1"/>
                </a:solidFill>
              </a:rPr>
              <a:t>Employment</a:t>
            </a:r>
          </a:p>
          <a:p>
            <a:pPr lvl="1"/>
            <a:r>
              <a:rPr lang="en-US" b="0" dirty="0" smtClean="0">
                <a:solidFill>
                  <a:schemeClr val="tx1"/>
                </a:solidFill>
              </a:rPr>
              <a:t>Education at all levels including Higher Ed</a:t>
            </a:r>
          </a:p>
          <a:p>
            <a:pPr marL="365760" lvl="1" indent="0">
              <a:buNone/>
            </a:pPr>
            <a:endParaRPr lang="en-US" b="0" dirty="0">
              <a:solidFill>
                <a:schemeClr val="tx1"/>
              </a:solidFill>
            </a:endParaRPr>
          </a:p>
        </p:txBody>
      </p:sp>
    </p:spTree>
    <p:extLst>
      <p:ext uri="{BB962C8B-B14F-4D97-AF65-F5344CB8AC3E}">
        <p14:creationId xmlns:p14="http://schemas.microsoft.com/office/powerpoint/2010/main" val="31209984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417638"/>
          </a:xfrm>
        </p:spPr>
        <p:txBody>
          <a:bodyPr>
            <a:normAutofit fontScale="90000"/>
          </a:bodyPr>
          <a:lstStyle/>
          <a:p>
            <a:pPr algn="ctr"/>
            <a:r>
              <a:rPr lang="en-US" sz="2800" dirty="0"/>
              <a:t>George W. Bush</a:t>
            </a:r>
            <a:r>
              <a:rPr lang="en-US" sz="3200" b="1" dirty="0" smtClean="0"/>
              <a:t/>
            </a:r>
            <a:br>
              <a:rPr lang="en-US" sz="3200" b="1" dirty="0" smtClean="0"/>
            </a:br>
            <a:r>
              <a:rPr lang="en-US" sz="2700" b="1" dirty="0" smtClean="0"/>
              <a:t>Americans with Disabilities Act Amended Act</a:t>
            </a:r>
            <a:br>
              <a:rPr lang="en-US" sz="2700" b="1" dirty="0" smtClean="0"/>
            </a:br>
            <a:r>
              <a:rPr lang="en-US" sz="2700" b="1" dirty="0" smtClean="0"/>
              <a:t>(ADAAA)</a:t>
            </a:r>
            <a:endParaRPr lang="en-US" sz="2700" b="1" dirty="0"/>
          </a:p>
        </p:txBody>
      </p:sp>
      <p:sp>
        <p:nvSpPr>
          <p:cNvPr id="3" name="Content Placeholder 2"/>
          <p:cNvSpPr>
            <a:spLocks noGrp="1"/>
          </p:cNvSpPr>
          <p:nvPr>
            <p:ph idx="1"/>
          </p:nvPr>
        </p:nvSpPr>
        <p:spPr>
          <a:xfrm>
            <a:off x="609600" y="1752600"/>
            <a:ext cx="7467600" cy="4873752"/>
          </a:xfrm>
        </p:spPr>
        <p:txBody>
          <a:bodyPr>
            <a:normAutofit/>
          </a:bodyPr>
          <a:lstStyle/>
          <a:p>
            <a:pPr marL="0" indent="0">
              <a:buNone/>
            </a:pPr>
            <a:r>
              <a:rPr lang="en-US" dirty="0" smtClean="0"/>
              <a:t>Amended 9-25-2008 took affect January 2009</a:t>
            </a:r>
          </a:p>
          <a:p>
            <a:r>
              <a:rPr lang="en-US" dirty="0"/>
              <a:t>R</a:t>
            </a:r>
            <a:r>
              <a:rPr lang="en-US" dirty="0" smtClean="0"/>
              <a:t>evises the definition of “disability” to more broadly encompass impairments that substantially limit a major life activity. </a:t>
            </a:r>
          </a:p>
          <a:p>
            <a:r>
              <a:rPr lang="en-US" dirty="0" smtClean="0"/>
              <a:t>Changes also clarify coverage of impairments that are episodic or in remission that substantially limit a major life activity when active, such as epilepsy or post traumatic stress disorder.</a:t>
            </a:r>
            <a:endParaRPr lang="en-US" dirty="0"/>
          </a:p>
        </p:txBody>
      </p:sp>
    </p:spTree>
    <p:extLst>
      <p:ext uri="{BB962C8B-B14F-4D97-AF65-F5344CB8AC3E}">
        <p14:creationId xmlns:p14="http://schemas.microsoft.com/office/powerpoint/2010/main" val="22556852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normAutofit/>
          </a:bodyPr>
          <a:lstStyle/>
          <a:p>
            <a:pPr algn="ctr"/>
            <a:r>
              <a:rPr lang="en-US" dirty="0" smtClean="0"/>
              <a:t/>
            </a:r>
            <a:br>
              <a:rPr lang="en-US" dirty="0" smtClean="0"/>
            </a:br>
            <a:r>
              <a:rPr lang="en-US" dirty="0" smtClean="0"/>
              <a:t>Office of the Assistant Secretary</a:t>
            </a:r>
          </a:p>
        </p:txBody>
      </p:sp>
      <p:sp>
        <p:nvSpPr>
          <p:cNvPr id="21507" name="Content Placeholder 2"/>
          <p:cNvSpPr>
            <a:spLocks noGrp="1"/>
          </p:cNvSpPr>
          <p:nvPr>
            <p:ph idx="4294967295"/>
          </p:nvPr>
        </p:nvSpPr>
        <p:spPr>
          <a:xfrm>
            <a:off x="1066800" y="1676400"/>
            <a:ext cx="7772400" cy="4724400"/>
          </a:xfrm>
          <a:prstGeom prst="rect">
            <a:avLst/>
          </a:prstGeom>
        </p:spPr>
        <p:txBody>
          <a:bodyPr/>
          <a:lstStyle/>
          <a:p>
            <a:endParaRPr lang="en-US" sz="2000" dirty="0" smtClean="0"/>
          </a:p>
          <a:p>
            <a:r>
              <a:rPr lang="en-US" sz="2000" dirty="0" smtClean="0"/>
              <a:t>This year, we will celebrate the 22nd anniversary of the landmark Americans with Disabilities Act (ADA), 42 U.S.C. §§ 12101-12213.  We at the Office for Civil Rights (OCR) in the United States Department of Education (Department) recognize the progress our country has made toward ensuring that educational opportunities are provided free from disability discrimination.  As Secretary Arne Duncan has stated, the Department is “strengthening our efforts to ensure that all students, including those with disabilities, have the tools they need to benefit from a world-class education that prepares </a:t>
            </a:r>
            <a:r>
              <a:rPr lang="en-US" sz="2000" b="1" dirty="0" smtClean="0"/>
              <a:t>them for success in college and careers.</a:t>
            </a:r>
          </a:p>
          <a:p>
            <a:endParaRPr lang="en-US" sz="2000" dirty="0" smtClean="0"/>
          </a:p>
          <a:p>
            <a:r>
              <a:rPr lang="en-US" sz="1400" dirty="0" smtClean="0"/>
              <a:t>Dear Colleague Letter – January 19, 2012</a:t>
            </a:r>
          </a:p>
        </p:txBody>
      </p:sp>
      <p:sp>
        <p:nvSpPr>
          <p:cNvPr id="21508" name="Slide Number Placeholder 3"/>
          <p:cNvSpPr>
            <a:spLocks noGrp="1"/>
          </p:cNvSpPr>
          <p:nvPr>
            <p:ph type="sldNum" sz="quarter" idx="4294967295"/>
          </p:nvPr>
        </p:nvSpPr>
        <p:spPr>
          <a:xfrm>
            <a:off x="0" y="6400800"/>
            <a:ext cx="6096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24" charset="-128"/>
              </a:defRPr>
            </a:lvl1pPr>
            <a:lvl2pPr marL="742950" indent="-285750">
              <a:defRPr sz="2400">
                <a:solidFill>
                  <a:schemeClr val="tx1"/>
                </a:solidFill>
                <a:latin typeface="Arial" charset="0"/>
                <a:ea typeface="ＭＳ Ｐゴシック" pitchFamily="24" charset="-128"/>
              </a:defRPr>
            </a:lvl2pPr>
            <a:lvl3pPr marL="1143000" indent="-228600">
              <a:defRPr sz="2400">
                <a:solidFill>
                  <a:schemeClr val="tx1"/>
                </a:solidFill>
                <a:latin typeface="Arial" charset="0"/>
                <a:ea typeface="ＭＳ Ｐゴシック" pitchFamily="24" charset="-128"/>
              </a:defRPr>
            </a:lvl3pPr>
            <a:lvl4pPr marL="1600200" indent="-228600">
              <a:defRPr sz="2400">
                <a:solidFill>
                  <a:schemeClr val="tx1"/>
                </a:solidFill>
                <a:latin typeface="Arial" charset="0"/>
                <a:ea typeface="ＭＳ Ｐゴシック" pitchFamily="24" charset="-128"/>
              </a:defRPr>
            </a:lvl4pPr>
            <a:lvl5pPr marL="2057400" indent="-228600">
              <a:defRPr sz="2400">
                <a:solidFill>
                  <a:schemeClr val="tx1"/>
                </a:solidFill>
                <a:latin typeface="Arial" charset="0"/>
                <a:ea typeface="ＭＳ Ｐゴシック" pitchFamily="2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2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2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2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24" charset="-128"/>
              </a:defRPr>
            </a:lvl9pPr>
          </a:lstStyle>
          <a:p>
            <a:fld id="{F4E06E41-A45B-4FA2-9C67-01B19B31426A}" type="slidenum">
              <a:rPr lang="en-US" sz="1200" smtClean="0"/>
              <a:pPr/>
              <a:t>5</a:t>
            </a:fld>
            <a:endParaRPr lang="en-US" sz="1200" dirty="0" smtClean="0"/>
          </a:p>
        </p:txBody>
      </p:sp>
    </p:spTree>
    <p:extLst>
      <p:ext uri="{BB962C8B-B14F-4D97-AF65-F5344CB8AC3E}">
        <p14:creationId xmlns:p14="http://schemas.microsoft.com/office/powerpoint/2010/main" val="24149427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600" b="1" dirty="0" smtClean="0"/>
              <a:t>CCE + ADA</a:t>
            </a:r>
            <a:endParaRPr lang="en-US" sz="6600" b="1" dirty="0"/>
          </a:p>
        </p:txBody>
      </p:sp>
      <p:sp>
        <p:nvSpPr>
          <p:cNvPr id="3" name="Content Placeholder 2"/>
          <p:cNvSpPr>
            <a:spLocks noGrp="1"/>
          </p:cNvSpPr>
          <p:nvPr>
            <p:ph sz="quarter" idx="1"/>
          </p:nvPr>
        </p:nvSpPr>
        <p:spPr/>
        <p:txBody>
          <a:bodyPr>
            <a:normAutofit/>
          </a:bodyPr>
          <a:lstStyle/>
          <a:p>
            <a:r>
              <a:rPr lang="en-US" sz="7200" dirty="0" smtClean="0"/>
              <a:t>Past</a:t>
            </a:r>
          </a:p>
          <a:p>
            <a:r>
              <a:rPr lang="en-US" sz="7200" dirty="0" smtClean="0"/>
              <a:t>Present</a:t>
            </a:r>
          </a:p>
          <a:p>
            <a:r>
              <a:rPr lang="en-US" sz="7200" dirty="0" smtClean="0"/>
              <a:t>Future</a:t>
            </a:r>
          </a:p>
        </p:txBody>
      </p:sp>
    </p:spTree>
    <p:extLst>
      <p:ext uri="{BB962C8B-B14F-4D97-AF65-F5344CB8AC3E}">
        <p14:creationId xmlns:p14="http://schemas.microsoft.com/office/powerpoint/2010/main" val="22579112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smtClean="0"/>
              <a:t>CCE + ADA: Past</a:t>
            </a:r>
            <a:endParaRPr lang="en-US" sz="4800" b="1" dirty="0"/>
          </a:p>
        </p:txBody>
      </p:sp>
      <p:sp>
        <p:nvSpPr>
          <p:cNvPr id="3" name="Content Placeholder 2"/>
          <p:cNvSpPr>
            <a:spLocks noGrp="1"/>
          </p:cNvSpPr>
          <p:nvPr>
            <p:ph sz="quarter" idx="1"/>
          </p:nvPr>
        </p:nvSpPr>
        <p:spPr/>
        <p:txBody>
          <a:bodyPr/>
          <a:lstStyle/>
          <a:p>
            <a:r>
              <a:rPr lang="en-US" dirty="0" smtClean="0"/>
              <a:t>Post-Secondary Opportunities for Students with Disabilities Round-Table</a:t>
            </a:r>
          </a:p>
          <a:p>
            <a:r>
              <a:rPr lang="en-US" dirty="0" smtClean="0"/>
              <a:t>Expanding Participation Outreach</a:t>
            </a:r>
          </a:p>
          <a:p>
            <a:pPr marL="0" indent="0" algn="ctr">
              <a:buNone/>
            </a:pPr>
            <a:r>
              <a:rPr lang="en-US" dirty="0" smtClean="0"/>
              <a:t>“Case Managers”</a:t>
            </a:r>
          </a:p>
          <a:p>
            <a:r>
              <a:rPr lang="en-US" dirty="0" smtClean="0"/>
              <a:t>Break-out informational sessions included enabling seeking and sharing of wisdom by stakeholders</a:t>
            </a:r>
          </a:p>
          <a:p>
            <a:r>
              <a:rPr lang="en-US" dirty="0" smtClean="0"/>
              <a:t>ISACorps</a:t>
            </a:r>
          </a:p>
          <a:p>
            <a:pPr marL="0" indent="0" algn="ctr">
              <a:buNone/>
            </a:pPr>
            <a:endParaRPr lang="en-US" dirty="0"/>
          </a:p>
        </p:txBody>
      </p:sp>
    </p:spTree>
    <p:extLst>
      <p:ext uri="{BB962C8B-B14F-4D97-AF65-F5344CB8AC3E}">
        <p14:creationId xmlns:p14="http://schemas.microsoft.com/office/powerpoint/2010/main" val="766168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417638"/>
          </a:xfrm>
        </p:spPr>
        <p:txBody>
          <a:bodyPr>
            <a:noAutofit/>
          </a:bodyPr>
          <a:lstStyle/>
          <a:p>
            <a:pPr algn="ctr"/>
            <a:r>
              <a:rPr lang="en-US" sz="4400" dirty="0" smtClean="0"/>
              <a:t/>
            </a:r>
            <a:br>
              <a:rPr lang="en-US" sz="4400" dirty="0" smtClean="0"/>
            </a:br>
            <a:r>
              <a:rPr lang="en-US" sz="4400" b="1" dirty="0" smtClean="0"/>
              <a:t>ISACorps</a:t>
            </a:r>
            <a:r>
              <a:rPr lang="en-US" sz="4400" b="1" dirty="0"/>
              <a:t/>
            </a:r>
            <a:br>
              <a:rPr lang="en-US" sz="4400" b="1" dirty="0"/>
            </a:br>
            <a:endParaRPr lang="en-US" sz="4400" b="1" dirty="0"/>
          </a:p>
        </p:txBody>
      </p:sp>
      <p:sp>
        <p:nvSpPr>
          <p:cNvPr id="3" name="Content Placeholder 2"/>
          <p:cNvSpPr>
            <a:spLocks noGrp="1"/>
          </p:cNvSpPr>
          <p:nvPr>
            <p:ph sz="quarter" idx="1"/>
          </p:nvPr>
        </p:nvSpPr>
        <p:spPr/>
        <p:txBody>
          <a:bodyPr/>
          <a:lstStyle/>
          <a:p>
            <a:r>
              <a:rPr lang="en-US" dirty="0" smtClean="0"/>
              <a:t>Rep. Bob Pritchard – College Planning Act</a:t>
            </a:r>
          </a:p>
          <a:p>
            <a:r>
              <a:rPr lang="en-US" b="1" dirty="0" smtClean="0"/>
              <a:t>ISACorps : Supporting </a:t>
            </a:r>
            <a:r>
              <a:rPr lang="en-US" b="1" dirty="0"/>
              <a:t>Students with a Disability or </a:t>
            </a:r>
            <a:r>
              <a:rPr lang="en-US" b="1" dirty="0" smtClean="0"/>
              <a:t>Impairment</a:t>
            </a:r>
          </a:p>
          <a:p>
            <a:r>
              <a:rPr lang="en-US" b="1" dirty="0" smtClean="0"/>
              <a:t>Fall 2012: </a:t>
            </a:r>
            <a:r>
              <a:rPr lang="en-US" dirty="0" smtClean="0"/>
              <a:t>short webinar</a:t>
            </a:r>
          </a:p>
          <a:p>
            <a:r>
              <a:rPr lang="en-US" b="1" dirty="0" smtClean="0"/>
              <a:t>2013 - Present Day: </a:t>
            </a:r>
            <a:r>
              <a:rPr lang="en-US" dirty="0" smtClean="0"/>
              <a:t>Intense training sessions during CorpsCon</a:t>
            </a:r>
          </a:p>
          <a:p>
            <a:r>
              <a:rPr lang="en-US" b="1" dirty="0" smtClean="0"/>
              <a:t>Future: (7-14-15): ISACorps team </a:t>
            </a:r>
            <a:r>
              <a:rPr lang="en-US" dirty="0"/>
              <a:t>c</a:t>
            </a:r>
            <a:r>
              <a:rPr lang="en-US" dirty="0" smtClean="0"/>
              <a:t>reated a framework to create a curriculum that takes their work deeper in regions across the state from everything to  working with students to diversity among the ISACorps itself!</a:t>
            </a:r>
            <a:endParaRPr lang="en-US" dirty="0"/>
          </a:p>
        </p:txBody>
      </p:sp>
    </p:spTree>
    <p:extLst>
      <p:ext uri="{BB962C8B-B14F-4D97-AF65-F5344CB8AC3E}">
        <p14:creationId xmlns:p14="http://schemas.microsoft.com/office/powerpoint/2010/main" val="591430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a:t>CCE + </a:t>
            </a:r>
            <a:r>
              <a:rPr lang="en-US" sz="4800" b="1" dirty="0" smtClean="0"/>
              <a:t>ADA: Present</a:t>
            </a:r>
            <a:endParaRPr lang="en-US" sz="4800" dirty="0"/>
          </a:p>
        </p:txBody>
      </p:sp>
      <p:sp>
        <p:nvSpPr>
          <p:cNvPr id="3" name="Content Placeholder 2"/>
          <p:cNvSpPr>
            <a:spLocks noGrp="1"/>
          </p:cNvSpPr>
          <p:nvPr>
            <p:ph sz="quarter" idx="1"/>
          </p:nvPr>
        </p:nvSpPr>
        <p:spPr/>
        <p:txBody>
          <a:bodyPr>
            <a:normAutofit fontScale="92500" lnSpcReduction="10000"/>
          </a:bodyPr>
          <a:lstStyle/>
          <a:p>
            <a:pPr marL="0" indent="0" algn="ctr">
              <a:buNone/>
            </a:pPr>
            <a:r>
              <a:rPr lang="en-US" sz="3200" b="1" dirty="0"/>
              <a:t>2015 College Changes Everything </a:t>
            </a:r>
            <a:endParaRPr lang="en-US" sz="3200" b="1" dirty="0" smtClean="0"/>
          </a:p>
          <a:p>
            <a:r>
              <a:rPr lang="en-US" dirty="0" smtClean="0"/>
              <a:t>Illinois </a:t>
            </a:r>
            <a:r>
              <a:rPr lang="en-US" dirty="0"/>
              <a:t>Student Assistance Commission</a:t>
            </a:r>
          </a:p>
          <a:p>
            <a:r>
              <a:rPr lang="en-US" dirty="0"/>
              <a:t>Illinois State Board of Education</a:t>
            </a:r>
          </a:p>
          <a:p>
            <a:r>
              <a:rPr lang="en-US" dirty="0"/>
              <a:t>Illinois Board of Higher Education</a:t>
            </a:r>
          </a:p>
          <a:p>
            <a:r>
              <a:rPr lang="en-US" dirty="0"/>
              <a:t>Illinois Community College Board</a:t>
            </a:r>
          </a:p>
          <a:p>
            <a:r>
              <a:rPr lang="en-US" dirty="0"/>
              <a:t>Illinois College Access Network</a:t>
            </a:r>
          </a:p>
          <a:p>
            <a:r>
              <a:rPr lang="en-US" dirty="0"/>
              <a:t>Federation of Independent Illinois Colleges and Universities</a:t>
            </a:r>
          </a:p>
          <a:p>
            <a:r>
              <a:rPr lang="en-US" dirty="0"/>
              <a:t>Advance Illinois</a:t>
            </a:r>
          </a:p>
          <a:p>
            <a:r>
              <a:rPr lang="en-US" dirty="0"/>
              <a:t>Generations Serving Generations</a:t>
            </a:r>
          </a:p>
          <a:p>
            <a:r>
              <a:rPr lang="en-US" dirty="0"/>
              <a:t>Voices for Illinois Children</a:t>
            </a:r>
          </a:p>
          <a:p>
            <a:r>
              <a:rPr lang="en-US" dirty="0"/>
              <a:t>Women Employed</a:t>
            </a:r>
          </a:p>
          <a:p>
            <a:endParaRPr lang="en-US" dirty="0"/>
          </a:p>
        </p:txBody>
      </p:sp>
    </p:spTree>
    <p:extLst>
      <p:ext uri="{BB962C8B-B14F-4D97-AF65-F5344CB8AC3E}">
        <p14:creationId xmlns:p14="http://schemas.microsoft.com/office/powerpoint/2010/main" val="122388444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149</TotalTime>
  <Words>459</Words>
  <Application>Microsoft Office PowerPoint</Application>
  <PresentationFormat>On-screen Show (4:3)</PresentationFormat>
  <Paragraphs>100</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Oriel</vt:lpstr>
      <vt:lpstr>College Changes Everything…</vt:lpstr>
      <vt:lpstr>July 26, 2015</vt:lpstr>
      <vt:lpstr>George H.W. Bush  Americans with Disabilities Act - 1990</vt:lpstr>
      <vt:lpstr>George W. Bush Americans with Disabilities Act Amended Act (ADAAA)</vt:lpstr>
      <vt:lpstr> Office of the Assistant Secretary</vt:lpstr>
      <vt:lpstr>CCE + ADA</vt:lpstr>
      <vt:lpstr>CCE + ADA: Past</vt:lpstr>
      <vt:lpstr> ISACorps </vt:lpstr>
      <vt:lpstr>CCE + ADA: Present</vt:lpstr>
      <vt:lpstr>CCE + ADA: Future</vt:lpstr>
      <vt:lpstr>CCE + ADA: Future</vt:lpstr>
      <vt:lpstr>CCE + ADA: Trending</vt:lpstr>
      <vt:lpstr>Thank YOU</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Changes Everything…</dc:title>
  <dc:creator>Antoinette</dc:creator>
  <cp:lastModifiedBy>Sam Nelson</cp:lastModifiedBy>
  <cp:revision>13</cp:revision>
  <cp:lastPrinted>2015-07-17T00:38:20Z</cp:lastPrinted>
  <dcterms:created xsi:type="dcterms:W3CDTF">2015-07-16T22:47:16Z</dcterms:created>
  <dcterms:modified xsi:type="dcterms:W3CDTF">2015-07-16T12:45:57Z</dcterms:modified>
</cp:coreProperties>
</file>